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2" r:id="rId2"/>
    <p:sldId id="265" r:id="rId3"/>
    <p:sldId id="263" r:id="rId4"/>
    <p:sldId id="266" r:id="rId5"/>
    <p:sldId id="267" r:id="rId6"/>
    <p:sldId id="294" r:id="rId7"/>
    <p:sldId id="295" r:id="rId8"/>
    <p:sldId id="269" r:id="rId9"/>
    <p:sldId id="270" r:id="rId10"/>
    <p:sldId id="273" r:id="rId11"/>
    <p:sldId id="274" r:id="rId12"/>
    <p:sldId id="275" r:id="rId13"/>
    <p:sldId id="276" r:id="rId14"/>
    <p:sldId id="278" r:id="rId15"/>
    <p:sldId id="296" r:id="rId16"/>
    <p:sldId id="297" r:id="rId17"/>
    <p:sldId id="298" r:id="rId18"/>
    <p:sldId id="299" r:id="rId19"/>
    <p:sldId id="284" r:id="rId20"/>
    <p:sldId id="285" r:id="rId21"/>
    <p:sldId id="286" r:id="rId22"/>
    <p:sldId id="288" r:id="rId23"/>
    <p:sldId id="300" r:id="rId24"/>
    <p:sldId id="301" r:id="rId25"/>
    <p:sldId id="302" r:id="rId26"/>
    <p:sldId id="303" r:id="rId27"/>
    <p:sldId id="293" r:id="rId28"/>
    <p:sldId id="277" r:id="rId29"/>
    <p:sldId id="292" r:id="rId30"/>
  </p:sldIdLst>
  <p:sldSz cx="9144000" cy="5143500" type="screen16x9"/>
  <p:notesSz cx="6858000" cy="9144000"/>
  <p:embeddedFontLst>
    <p:embeddedFont>
      <p:font typeface="Tmon몬소리 Black" panose="020B0600000101010101" charset="-127"/>
      <p:bold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LAB디지털" panose="02020603020101020101" pitchFamily="18" charset="-127"/>
      <p:regular r:id="rId36"/>
    </p:embeddedFont>
    <p:embeddedFont>
      <p:font typeface="Rix열정도" panose="00000500000000000000" pitchFamily="2" charset="-127"/>
      <p:regular r:id="rId37"/>
    </p:embeddedFont>
    <p:embeddedFont>
      <p:font typeface="나눔스퀘어 Bold" panose="020B0600000101010101" pitchFamily="50" charset="-127"/>
      <p:bold r:id="rId38"/>
    </p:embeddedFont>
    <p:embeddedFont>
      <p:font typeface="나눔스퀘어 ExtraBold" panose="020B0600000101010101" pitchFamily="50" charset="-127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241">
          <p15:clr>
            <a:srgbClr val="A4A3A4"/>
          </p15:clr>
        </p15:guide>
        <p15:guide id="4" pos="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2E5A"/>
    <a:srgbClr val="0A5FCC"/>
    <a:srgbClr val="C06500"/>
    <a:srgbClr val="FFD500"/>
    <a:srgbClr val="C6E1F4"/>
    <a:srgbClr val="C6E190"/>
    <a:srgbClr val="1B1853"/>
    <a:srgbClr val="EAEFD5"/>
    <a:srgbClr val="004E4B"/>
    <a:srgbClr val="003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  <p:guide pos="4241"/>
        <p:guide pos="7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f1cac8d9-9172-4d6c-9b10-74cb51d57900" providerId="ADAL" clId="{4F8C916E-843D-4BB6-A7DF-F494530599E5}"/>
    <pc:docChg chg="modSld">
      <pc:chgData name=" " userId="f1cac8d9-9172-4d6c-9b10-74cb51d57900" providerId="ADAL" clId="{4F8C916E-843D-4BB6-A7DF-F494530599E5}" dt="2023-12-06T09:58:43.119" v="20" actId="6549"/>
      <pc:docMkLst>
        <pc:docMk/>
      </pc:docMkLst>
      <pc:sldChg chg="modSp">
        <pc:chgData name=" " userId="f1cac8d9-9172-4d6c-9b10-74cb51d57900" providerId="ADAL" clId="{4F8C916E-843D-4BB6-A7DF-F494530599E5}" dt="2023-12-06T09:58:43.119" v="20" actId="6549"/>
        <pc:sldMkLst>
          <pc:docMk/>
          <pc:sldMk cId="1838683619" sldId="265"/>
        </pc:sldMkLst>
        <pc:spChg chg="mod">
          <ac:chgData name=" " userId="f1cac8d9-9172-4d6c-9b10-74cb51d57900" providerId="ADAL" clId="{4F8C916E-843D-4BB6-A7DF-F494530599E5}" dt="2023-12-06T09:58:43.119" v="20" actId="6549"/>
          <ac:spMkLst>
            <pc:docMk/>
            <pc:sldMk cId="1838683619" sldId="265"/>
            <ac:spMk id="1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casio\매\2023_작업\04. [모션파크]동양미래대_오픈소스_ppt\02.프로토\데이터분석\intro_b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asio\매\2023_작업\04. [모션파크]동양미래대_오픈소스_ppt\02.프로토\데이터분석\intro_obj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asio\매\2023_작업\04. [모션파크]동양미래대_오픈소스_ppt\02.프로토\데이터분석\intro_txt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706C46B4-C3F9-11A0-59F5-96E4218233DE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865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asio\매\2023_작업\04. [모션파크]동양미래대_오픈소스_ppt\07.UI시안\학습목표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0" y="-65734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학습개요</a:t>
            </a:r>
            <a:r>
              <a:rPr lang="ko-KR" altLang="en-US" sz="1800" spc="300" dirty="0">
                <a:solidFill>
                  <a:schemeClr val="bg1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와 </a:t>
            </a:r>
            <a:r>
              <a:rPr lang="ko-KR" altLang="en-US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학습목표</a:t>
            </a:r>
            <a:endParaRPr lang="en-US" altLang="ko-KR" sz="1800" spc="3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8E594802-603F-2881-E348-A1333EAEC662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35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casio\매\2023_작업\04. [모션파크]동양미래대_깃과깃허브\07.UI시안\시안\icon\정리.emf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r="18232"/>
          <a:stretch/>
        </p:blipFill>
        <p:spPr bwMode="auto">
          <a:xfrm>
            <a:off x="0" y="280766"/>
            <a:ext cx="9144000" cy="487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"/>
          <a:stretch/>
        </p:blipFill>
        <p:spPr bwMode="auto">
          <a:xfrm>
            <a:off x="0" y="280765"/>
            <a:ext cx="9139471" cy="486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717" y="280766"/>
            <a:ext cx="8666036" cy="487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11188" b="22182"/>
          <a:stretch/>
        </p:blipFill>
        <p:spPr bwMode="auto">
          <a:xfrm>
            <a:off x="-1" y="-6221"/>
            <a:ext cx="9144001" cy="514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4B017A9F-1B4C-803D-342C-0D57865E301C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69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48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01.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95016" y="-3720"/>
            <a:ext cx="2316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matplotlib </a:t>
            </a:r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라이브러리 소개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26F09FB2-3A48-0EEE-F1E1-4426A6214EB7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478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02.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44363" y="-3720"/>
            <a:ext cx="4148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숫자 데이터를 쉽게 다루도록 돕는 </a:t>
            </a:r>
            <a:r>
              <a:rPr lang="en-US" altLang="ko-KR" sz="140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numpy</a:t>
            </a:r>
            <a:r>
              <a:rPr lang="en-US" altLang="ko-KR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라이브러리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4DEDEB92-DC29-9B42-6991-200C4F93C8CE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788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03.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44363" y="-3720"/>
            <a:ext cx="2329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plot </a:t>
            </a:r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함수로 선 그래프 그리기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5EF9F1B0-128A-E2D4-B2AD-CCC8A711B9CF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66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casio\매\2023_작업\04. [모션파크]동양미래대_오픈소스_ppt\07.UI시안\학습정리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Box 1"/>
          <p:cNvSpPr txBox="1"/>
          <p:nvPr userDrawn="1"/>
        </p:nvSpPr>
        <p:spPr>
          <a:xfrm>
            <a:off x="0" y="-65734"/>
            <a:ext cx="132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Summary</a:t>
            </a:r>
            <a:endParaRPr lang="en-US" altLang="ko-KR" sz="1800" spc="3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AC81FB-B9A9-7BD3-0F56-8909CC5A9717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26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C:\Users\casio\매\2023_작업\04. [모션파크]동양미래대_오픈소스_ppt\02.프로토\데이터분석\bg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7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56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0" r:id="rId3"/>
    <p:sldLayoutId id="2147483655" r:id="rId4"/>
    <p:sldLayoutId id="2147483649" r:id="rId5"/>
    <p:sldLayoutId id="2147483657" r:id="rId6"/>
    <p:sldLayoutId id="2147483658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wmf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wmf"/><Relationship Id="rId5" Type="http://schemas.openxmlformats.org/officeDocument/2006/relationships/image" Target="../media/image17.emf"/><Relationship Id="rId4" Type="http://schemas.openxmlformats.org/officeDocument/2006/relationships/image" Target="../media/image2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emf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wmf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wmf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>
          <a:xfrm>
            <a:off x="1549610" y="2787774"/>
            <a:ext cx="6044781" cy="504056"/>
          </a:xfrm>
          <a:prstGeom prst="roundRect">
            <a:avLst>
              <a:gd name="adj" fmla="val 50000"/>
            </a:avLst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Lecture 09.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matplotlib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numpy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02346" y="3670920"/>
            <a:ext cx="45393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>
                <a:ln w="18415" cmpd="sng">
                  <a:noFill/>
                  <a:prstDash val="solid"/>
                </a:ln>
                <a:solidFill>
                  <a:schemeClr val="accent2"/>
                </a:solidFill>
              </a:rPr>
              <a:t>인공지능소프트웨어학과</a:t>
            </a:r>
            <a:r>
              <a:rPr lang="ko-KR" altLang="en-US" sz="1300" dirty="0">
                <a:ln w="18415" cmpd="sng">
                  <a:noFill/>
                  <a:prstDash val="solid"/>
                </a:ln>
                <a:solidFill>
                  <a:schemeClr val="accent2"/>
                </a:solidFill>
              </a:rPr>
              <a:t> </a:t>
            </a:r>
            <a:r>
              <a:rPr lang="ko-KR" altLang="en-US" sz="1500" dirty="0" err="1">
                <a:ln w="18415" cmpd="sng">
                  <a:noFill/>
                  <a:prstDash val="solid"/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김준휘</a:t>
            </a:r>
            <a:r>
              <a:rPr lang="ko-KR" altLang="en-US" sz="1500" dirty="0">
                <a:ln w="18415" cmpd="sng">
                  <a:noFill/>
                  <a:prstDash val="solid"/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교수</a:t>
            </a:r>
            <a:endParaRPr lang="en-US" altLang="ko-KR" sz="1500" dirty="0">
              <a:ln w="18415" cmpd="sng">
                <a:noFill/>
                <a:prstDash val="solid"/>
              </a:ln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63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024" y="1692414"/>
            <a:ext cx="47981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숫자 데이터를</a:t>
            </a:r>
            <a:endParaRPr lang="en-US" altLang="ko-KR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쉽게 다루도록 돕는</a:t>
            </a:r>
            <a:endParaRPr lang="en-US" altLang="ko-KR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numpy</a:t>
            </a:r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라이브러리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0283" y="1044342"/>
            <a:ext cx="19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LESSON 02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01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6" y="277856"/>
            <a:ext cx="2714203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2779" y="699542"/>
            <a:ext cx="1715250" cy="381262"/>
            <a:chOff x="202779" y="447056"/>
            <a:chExt cx="1715250" cy="381262"/>
          </a:xfrm>
        </p:grpSpPr>
        <p:pic>
          <p:nvPicPr>
            <p:cNvPr id="4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6609" y="458986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numpy.org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20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Numpy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홈페이지</a:t>
            </a:r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E3710EA-8B6F-0464-83ED-541D49051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711471"/>
            <a:ext cx="4536504" cy="402260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2DB279B-68C7-228F-7E14-9FC09717938B}"/>
              </a:ext>
            </a:extLst>
          </p:cNvPr>
          <p:cNvGrpSpPr/>
          <p:nvPr/>
        </p:nvGrpSpPr>
        <p:grpSpPr>
          <a:xfrm>
            <a:off x="543218" y="1090665"/>
            <a:ext cx="2605112" cy="338554"/>
            <a:chOff x="543218" y="792459"/>
            <a:chExt cx="2605112" cy="338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B7F4E8-9050-6F99-8815-29FF562AB191}"/>
                </a:ext>
              </a:extLst>
            </p:cNvPr>
            <p:cNvSpPr txBox="1"/>
            <p:nvPr/>
          </p:nvSpPr>
          <p:spPr>
            <a:xfrm>
              <a:off x="713048" y="792459"/>
              <a:ext cx="24352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수식 관련 유용한 자료 제공</a:t>
              </a:r>
            </a:p>
          </p:txBody>
        </p:sp>
        <p:pic>
          <p:nvPicPr>
            <p:cNvPr id="8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2EF64712-5C43-7C28-9FE3-4907DB4AE9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780925-10B8-B520-DB67-C93733AD683C}"/>
              </a:ext>
            </a:extLst>
          </p:cNvPr>
          <p:cNvGrpSpPr/>
          <p:nvPr/>
        </p:nvGrpSpPr>
        <p:grpSpPr>
          <a:xfrm>
            <a:off x="543218" y="1397026"/>
            <a:ext cx="2605112" cy="338554"/>
            <a:chOff x="543218" y="792459"/>
            <a:chExt cx="2605112" cy="338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1FC568-5CA8-5E6C-8FAD-90ADA7DC14EC}"/>
                </a:ext>
              </a:extLst>
            </p:cNvPr>
            <p:cNvSpPr txBox="1"/>
            <p:nvPr/>
          </p:nvSpPr>
          <p:spPr>
            <a:xfrm>
              <a:off x="713048" y="792459"/>
              <a:ext cx="24352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난수 관련 유용한 자료 제공</a:t>
              </a:r>
            </a:p>
          </p:txBody>
        </p:sp>
        <p:pic>
          <p:nvPicPr>
            <p:cNvPr id="11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8C174C95-88A1-0951-8B02-F66A81E9C6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6D5F3C-5651-C732-65FA-7A2A6B96B4E1}"/>
              </a:ext>
            </a:extLst>
          </p:cNvPr>
          <p:cNvGrpSpPr/>
          <p:nvPr/>
        </p:nvGrpSpPr>
        <p:grpSpPr>
          <a:xfrm>
            <a:off x="543218" y="1709816"/>
            <a:ext cx="3028305" cy="338554"/>
            <a:chOff x="543218" y="792459"/>
            <a:chExt cx="3028305" cy="3385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149D03-ECCE-8C53-E88A-BD92CE1EA102}"/>
                </a:ext>
              </a:extLst>
            </p:cNvPr>
            <p:cNvSpPr txBox="1"/>
            <p:nvPr/>
          </p:nvSpPr>
          <p:spPr>
            <a:xfrm>
              <a:off x="713048" y="792459"/>
              <a:ext cx="2858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자료 분포 관련 유용한 자료 제공</a:t>
              </a:r>
            </a:p>
          </p:txBody>
        </p:sp>
        <p:pic>
          <p:nvPicPr>
            <p:cNvPr id="14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188822BE-4A34-0DAB-7E0D-0B4F6D159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2868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3" y="277853"/>
            <a:ext cx="2852062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2779" y="699542"/>
            <a:ext cx="2792468" cy="381262"/>
            <a:chOff x="202779" y="447056"/>
            <a:chExt cx="2792468" cy="381262"/>
          </a:xfrm>
        </p:grpSpPr>
        <p:pic>
          <p:nvPicPr>
            <p:cNvPr id="4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6609" y="458986"/>
              <a:ext cx="2518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명령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pip show </a:t>
              </a:r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numpy</a:t>
              </a:r>
              <a:endParaRPr lang="en-US" altLang="ko-KR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21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Numpy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설치 점검</a:t>
            </a: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FA0AD3-6549-0EEF-BE8A-CFE30E007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17" y="1218087"/>
            <a:ext cx="6178371" cy="29703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624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76098D-83C5-AF91-6A96-BE0D77B94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76" y="2211710"/>
            <a:ext cx="4414062" cy="25196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사다리꼴 24"/>
          <p:cNvSpPr/>
          <p:nvPr/>
        </p:nvSpPr>
        <p:spPr>
          <a:xfrm rot="10800000">
            <a:off x="202774" y="277851"/>
            <a:ext cx="3217098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1351369" cy="381262"/>
            <a:chOff x="202779" y="447056"/>
            <a:chExt cx="1351369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1077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주요 객체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3218" y="1090665"/>
            <a:ext cx="1103868" cy="338554"/>
            <a:chOff x="543218" y="792459"/>
            <a:chExt cx="1103868" cy="338554"/>
          </a:xfrm>
        </p:grpSpPr>
        <p:sp>
          <p:nvSpPr>
            <p:cNvPr id="8" name="TextBox 7"/>
            <p:cNvSpPr txBox="1"/>
            <p:nvPr/>
          </p:nvSpPr>
          <p:spPr>
            <a:xfrm>
              <a:off x="713048" y="792459"/>
              <a:ext cx="934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+mn-ea"/>
                </a:rPr>
                <a:t>ndarray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554217" y="267031"/>
            <a:ext cx="261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NumPy </a:t>
            </a:r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quickstart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543218" y="1775674"/>
            <a:ext cx="5114710" cy="338554"/>
            <a:chOff x="543218" y="792459"/>
            <a:chExt cx="5114710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13048" y="792459"/>
              <a:ext cx="4944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https://numpy.org/devdocs/user/quickstart.html</a:t>
              </a:r>
            </a:p>
          </p:txBody>
        </p:sp>
        <p:pic>
          <p:nvPicPr>
            <p:cNvPr id="14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823330" y="1424375"/>
            <a:ext cx="5909258" cy="323165"/>
            <a:chOff x="823330" y="1344996"/>
            <a:chExt cx="5909258" cy="323165"/>
          </a:xfrm>
        </p:grpSpPr>
        <p:pic>
          <p:nvPicPr>
            <p:cNvPr id="20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다차원 배열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343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4" y="277854"/>
            <a:ext cx="4624705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Ndarray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유형을 쉽게 만드는 메소드</a:t>
            </a: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ADD833C-CED2-68C6-1676-45FEE52E69FA}"/>
              </a:ext>
            </a:extLst>
          </p:cNvPr>
          <p:cNvGrpSpPr/>
          <p:nvPr/>
        </p:nvGrpSpPr>
        <p:grpSpPr>
          <a:xfrm>
            <a:off x="202779" y="699542"/>
            <a:ext cx="1641512" cy="381262"/>
            <a:chOff x="202779" y="447056"/>
            <a:chExt cx="1641512" cy="381262"/>
          </a:xfrm>
        </p:grpSpPr>
        <p:pic>
          <p:nvPicPr>
            <p:cNvPr id="7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F765B73A-9063-B09E-4B78-80E1EE0A3C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3B3E9-2ECC-D06D-6AC5-3437B60FE5BC}"/>
                </a:ext>
              </a:extLst>
            </p:cNvPr>
            <p:cNvSpPr txBox="1"/>
            <p:nvPr/>
          </p:nvSpPr>
          <p:spPr>
            <a:xfrm>
              <a:off x="476609" y="458986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np.array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6B8A2FA-8A7C-DC1E-4268-44BC57EEE4C5}"/>
              </a:ext>
            </a:extLst>
          </p:cNvPr>
          <p:cNvGrpSpPr/>
          <p:nvPr/>
        </p:nvGrpSpPr>
        <p:grpSpPr>
          <a:xfrm>
            <a:off x="202779" y="1094617"/>
            <a:ext cx="1827460" cy="381262"/>
            <a:chOff x="202779" y="447056"/>
            <a:chExt cx="1827460" cy="381262"/>
          </a:xfrm>
        </p:grpSpPr>
        <p:pic>
          <p:nvPicPr>
            <p:cNvPr id="20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E6DC5F7D-12C5-F938-A54A-E744F9C311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0D3B1F-F60C-EDCD-5C4B-E5D63E138BE4}"/>
                </a:ext>
              </a:extLst>
            </p:cNvPr>
            <p:cNvSpPr txBox="1"/>
            <p:nvPr/>
          </p:nvSpPr>
          <p:spPr>
            <a:xfrm>
              <a:off x="476609" y="458986"/>
              <a:ext cx="1553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np.arange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()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DE76A89D-ED84-4AAF-C6B2-881CC34DC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13" y="1508381"/>
            <a:ext cx="5328592" cy="31823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6149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3" y="277852"/>
            <a:ext cx="2713043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2779" y="699542"/>
            <a:ext cx="2297141" cy="381262"/>
            <a:chOff x="202779" y="447056"/>
            <a:chExt cx="2297141" cy="381262"/>
          </a:xfrm>
        </p:grpSpPr>
        <p:pic>
          <p:nvPicPr>
            <p:cNvPr id="4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6609" y="458986"/>
              <a:ext cx="202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array.reshape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()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21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배열의 형태를 수정</a:t>
            </a: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A0AA58-9EEE-277D-8F51-C827C76C5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17" y="1218087"/>
            <a:ext cx="4103855" cy="35493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0229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51"/>
            <a:ext cx="3217098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3811978" cy="381262"/>
            <a:chOff x="202779" y="447056"/>
            <a:chExt cx="3811978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3538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np.linspace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(start, stop, num)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3218" y="1090665"/>
            <a:ext cx="5192808" cy="338554"/>
            <a:chOff x="543218" y="792459"/>
            <a:chExt cx="5192808" cy="338554"/>
          </a:xfrm>
        </p:grpSpPr>
        <p:sp>
          <p:nvSpPr>
            <p:cNvPr id="8" name="TextBox 7"/>
            <p:cNvSpPr txBox="1"/>
            <p:nvPr/>
          </p:nvSpPr>
          <p:spPr>
            <a:xfrm>
              <a:off x="713048" y="792459"/>
              <a:ext cx="50229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start</a:t>
              </a:r>
              <a:r>
                <a:rPr lang="ko-KR" altLang="en-US" sz="1600" dirty="0">
                  <a:latin typeface="+mn-ea"/>
                </a:rPr>
                <a:t>에서 </a:t>
              </a:r>
              <a:r>
                <a:rPr lang="en-US" altLang="ko-KR" sz="1600" dirty="0">
                  <a:latin typeface="+mn-ea"/>
                </a:rPr>
                <a:t>stop</a:t>
              </a:r>
              <a:r>
                <a:rPr lang="ko-KR" altLang="en-US" sz="1600" dirty="0">
                  <a:latin typeface="+mn-ea"/>
                </a:rPr>
                <a:t>사이를 </a:t>
              </a:r>
              <a:r>
                <a:rPr lang="en-US" altLang="ko-KR" sz="1600" dirty="0">
                  <a:latin typeface="+mn-ea"/>
                </a:rPr>
                <a:t>num</a:t>
              </a:r>
              <a:r>
                <a:rPr lang="ko-KR" altLang="en-US" sz="1600" dirty="0">
                  <a:latin typeface="+mn-ea"/>
                </a:rPr>
                <a:t>개의 수로 등분하는 수의 배열 </a:t>
              </a: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554217" y="267031"/>
            <a:ext cx="261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등분하는 수의 배열 생성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543218" y="1439080"/>
            <a:ext cx="5269752" cy="338554"/>
            <a:chOff x="543218" y="792459"/>
            <a:chExt cx="5269752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13048" y="792459"/>
              <a:ext cx="5099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결국 </a:t>
              </a:r>
              <a:r>
                <a:rPr lang="en-US" altLang="ko-KR" sz="1600" dirty="0">
                  <a:latin typeface="+mn-ea"/>
                </a:rPr>
                <a:t>start</a:t>
              </a:r>
              <a:r>
                <a:rPr lang="ko-KR" altLang="en-US" sz="1600" dirty="0">
                  <a:latin typeface="+mn-ea"/>
                </a:rPr>
                <a:t>와 </a:t>
              </a:r>
              <a:r>
                <a:rPr lang="en-US" altLang="ko-KR" sz="1600" dirty="0">
                  <a:latin typeface="+mn-ea"/>
                </a:rPr>
                <a:t>stop</a:t>
              </a:r>
              <a:r>
                <a:rPr lang="ko-KR" altLang="en-US" sz="1600" dirty="0">
                  <a:latin typeface="+mn-ea"/>
                </a:rPr>
                <a:t>을 포함해서 </a:t>
              </a:r>
              <a:r>
                <a:rPr lang="en-US" altLang="ko-KR" sz="1600" dirty="0">
                  <a:latin typeface="+mn-ea"/>
                </a:rPr>
                <a:t>num-1 </a:t>
              </a:r>
              <a:r>
                <a:rPr lang="ko-KR" altLang="en-US" sz="1600" dirty="0">
                  <a:latin typeface="+mn-ea"/>
                </a:rPr>
                <a:t>등분하는 수의 배열 </a:t>
              </a:r>
            </a:p>
          </p:txBody>
        </p:sp>
        <p:pic>
          <p:nvPicPr>
            <p:cNvPr id="14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3C3B486-9321-1C2F-48AF-989B66BCD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" y="1865049"/>
            <a:ext cx="6192838" cy="27259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3527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2" y="277851"/>
            <a:ext cx="4455299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2779" y="699542"/>
            <a:ext cx="2492707" cy="381262"/>
            <a:chOff x="202779" y="447056"/>
            <a:chExt cx="2492707" cy="381262"/>
          </a:xfrm>
        </p:grpSpPr>
        <p:pic>
          <p:nvPicPr>
            <p:cNvPr id="4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6609" y="458986"/>
              <a:ext cx="2218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Numpy.linspace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()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일정한 수의 나열을 원할 때 자주 사용</a:t>
            </a: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F0BF00-7A16-4E8D-EC22-D19B14AEF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17" y="1193818"/>
            <a:ext cx="6193036" cy="22179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2792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2BF6412-99AD-1BEF-FEBC-1C964B3E3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17" y="1193819"/>
            <a:ext cx="6178371" cy="3744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사다리꼴 1"/>
          <p:cNvSpPr/>
          <p:nvPr/>
        </p:nvSpPr>
        <p:spPr>
          <a:xfrm rot="10800000">
            <a:off x="202772" y="277850"/>
            <a:ext cx="3289108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2779" y="699542"/>
            <a:ext cx="2492707" cy="381262"/>
            <a:chOff x="202779" y="447056"/>
            <a:chExt cx="2492707" cy="381262"/>
          </a:xfrm>
        </p:grpSpPr>
        <p:pic>
          <p:nvPicPr>
            <p:cNvPr id="4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6609" y="458986"/>
              <a:ext cx="2218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Numpy.linspace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()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np.linspace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()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도움말</a:t>
            </a: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7058BD-46D0-0EC5-D77B-EA85B8F966F7}"/>
              </a:ext>
            </a:extLst>
          </p:cNvPr>
          <p:cNvSpPr txBox="1"/>
          <p:nvPr/>
        </p:nvSpPr>
        <p:spPr>
          <a:xfrm>
            <a:off x="4067944" y="1923678"/>
            <a:ext cx="26137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print(</a:t>
            </a:r>
            <a:r>
              <a:rPr lang="en-US" altLang="ko-KR" sz="1600" dirty="0" err="1">
                <a:latin typeface="+mn-ea"/>
              </a:rPr>
              <a:t>np.linspace</a:t>
            </a:r>
            <a:r>
              <a:rPr lang="en-US" altLang="ko-KR" sz="1600" dirty="0">
                <a:latin typeface="+mn-ea"/>
              </a:rPr>
              <a:t>(0, 2, 3))</a:t>
            </a:r>
          </a:p>
          <a:p>
            <a:r>
              <a:rPr lang="en-US" altLang="ko-KR" sz="1600" dirty="0">
                <a:latin typeface="+mn-ea"/>
              </a:rPr>
              <a:t>  0</a:t>
            </a:r>
            <a:r>
              <a:rPr lang="ko-KR" altLang="en-US" sz="1600" dirty="0">
                <a:latin typeface="+mn-ea"/>
              </a:rPr>
              <a:t>에서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까지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일정한 간격이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</a:t>
            </a:r>
            <a:r>
              <a:rPr lang="ko-KR" altLang="en-US" sz="1600" dirty="0">
                <a:latin typeface="+mn-ea"/>
              </a:rPr>
              <a:t>되도록 숫자 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개를 반환 </a:t>
            </a:r>
          </a:p>
          <a:p>
            <a:r>
              <a:rPr lang="en-US" altLang="ko-KR" sz="1600" dirty="0">
                <a:latin typeface="+mn-ea"/>
              </a:rPr>
              <a:t>  </a:t>
            </a:r>
            <a:r>
              <a:rPr lang="ko-KR" altLang="en-US" sz="1600" dirty="0">
                <a:latin typeface="+mn-ea"/>
              </a:rPr>
              <a:t>결국 </a:t>
            </a:r>
            <a:r>
              <a:rPr lang="en-US" altLang="ko-KR" sz="1600" dirty="0">
                <a:latin typeface="+mn-ea"/>
              </a:rPr>
              <a:t>(3-1) </a:t>
            </a:r>
            <a:r>
              <a:rPr lang="ko-KR" altLang="en-US" sz="1600" dirty="0">
                <a:latin typeface="+mn-ea"/>
              </a:rPr>
              <a:t>등분</a:t>
            </a:r>
          </a:p>
        </p:txBody>
      </p:sp>
      <p:pic>
        <p:nvPicPr>
          <p:cNvPr id="9" name="Picture 5" descr="C:\Users\casio\매\2023_작업\04. [모션파크]동양미래대_오픈소스_ppt\06.이미지\데이터분석입문_시안\oO.emf">
            <a:extLst>
              <a:ext uri="{FF2B5EF4-FFF2-40B4-BE49-F238E27FC236}">
                <a16:creationId xmlns:a16="http://schemas.microsoft.com/office/drawing/2014/main" id="{6DFD55A5-C1DD-DD69-74AC-100240DDE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292708"/>
            <a:ext cx="92935" cy="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casio\매\2023_작업\04. [모션파크]동양미래대_오픈소스_ppt\06.이미지\데이터분석입문_시안\oO.emf">
            <a:extLst>
              <a:ext uri="{FF2B5EF4-FFF2-40B4-BE49-F238E27FC236}">
                <a16:creationId xmlns:a16="http://schemas.microsoft.com/office/drawing/2014/main" id="{4CAFB69B-A16C-5448-254C-B546761D0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776772"/>
            <a:ext cx="92935" cy="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815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366" y="1692414"/>
            <a:ext cx="507542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matplotlib.</a:t>
            </a:r>
          </a:p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pyplot</a:t>
            </a: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의</a:t>
            </a:r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plot</a:t>
            </a: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함수로 그래프 그리기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0283" y="1044342"/>
            <a:ext cx="19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LESSON 03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650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asio\매\2023_작업\04. [모션파크]동양미래대_오픈소스_ppt\06.이미지\데이터분석입문_시안\ㄱ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716" y="2972866"/>
            <a:ext cx="246956" cy="2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0105" y="2807925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학습목표</a:t>
            </a:r>
          </a:p>
        </p:txBody>
      </p:sp>
      <p:pic>
        <p:nvPicPr>
          <p:cNvPr id="4" name="Picture 2" descr="C:\Users\casio\매\2023_작업\04. [모션파크]동양미래대_오픈소스_ppt\06.이미지\데이터분석입문_시안\ㄱ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32301" y="2754695"/>
            <a:ext cx="246956" cy="2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casio\매\2023_작업\04. [모션파크]동양미래대_오픈소스_ppt\06.이미지\데이터분석입문_시안\ㄴ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23529" y="404935"/>
            <a:ext cx="241200" cy="2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casio\매\2023_작업\04. [모션파크]동양미래대_오픈소스_ppt\06.이미지\데이터분석입문_시안\ㄴ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72" y="629288"/>
            <a:ext cx="241200" cy="2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0105" y="461469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/>
                </a:solidFill>
                <a:latin typeface="+mj-ea"/>
                <a:ea typeface="+mj-ea"/>
              </a:rPr>
              <a:t>학습개요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695080" y="944890"/>
            <a:ext cx="4106979" cy="1298882"/>
            <a:chOff x="695080" y="944890"/>
            <a:chExt cx="4106979" cy="1298882"/>
          </a:xfrm>
        </p:grpSpPr>
        <p:pic>
          <p:nvPicPr>
            <p:cNvPr id="5125" name="Picture 5" descr="C:\Users\casio\매\2023_작업\04. [모션파크]동양미래대_오픈소스_ppt\06.이미지\데이터분석입문_시안\체크1.e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80" y="1082791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76973" y="944890"/>
              <a:ext cx="3825086" cy="1298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/>
                <a:t>데이터 시각화 패키지 </a:t>
              </a:r>
              <a:r>
                <a:rPr lang="en-US" altLang="ko-KR" dirty="0"/>
                <a:t>matplotlib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수리 연산 패키지 </a:t>
              </a:r>
              <a:r>
                <a:rPr lang="en-US" altLang="ko-KR" dirty="0" err="1"/>
                <a:t>numpy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패키지 </a:t>
              </a:r>
              <a:r>
                <a:rPr lang="en-US" altLang="ko-KR" dirty="0"/>
                <a:t>matplotlib</a:t>
              </a:r>
              <a:r>
                <a:rPr lang="ko-KR" altLang="en-US" dirty="0"/>
                <a:t>를 사용한 선 그리기</a:t>
              </a:r>
            </a:p>
          </p:txBody>
        </p:sp>
        <p:pic>
          <p:nvPicPr>
            <p:cNvPr id="13" name="Picture 5" descr="C:\Users\casio\매\2023_작업\04. [모션파크]동양미래대_오픈소스_ppt\06.이미지\데이터분석입문_시안\체크1.e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821" y="1491891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C:\Users\casio\매\2023_작업\04. [모션파크]동양미래대_오픈소스_ppt\06.이미지\데이터분석입문_시안\체크1.e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562" y="1900991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695080" y="3321154"/>
            <a:ext cx="8505688" cy="1298882"/>
            <a:chOff x="841798" y="3321154"/>
            <a:chExt cx="8505688" cy="1298882"/>
          </a:xfrm>
        </p:grpSpPr>
        <p:pic>
          <p:nvPicPr>
            <p:cNvPr id="21" name="Picture 4" descr="C:\Users\casio\매\2023_작업\04. [모션파크]동양미래대_오픈소스_ppt\06.이미지\데이터분석입문_시안\체크2.e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20" y="3874883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C:\Users\casio\매\2023_작업\04. [모션파크]동양미래대_오픈소스_ppt\06.이미지\데이터분석입문_시안\체크2.e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220" y="4278163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C:\Users\casio\매\2023_작업\04. [모션파크]동양미래대_오픈소스_ppt\06.이미지\데이터분석입문_시안\체크2.e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798" y="3465783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118951" y="3321154"/>
              <a:ext cx="8228535" cy="1298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데이터 시각화 패키지 </a:t>
              </a:r>
              <a:r>
                <a:rPr lang="en-US" altLang="ko-KR" dirty="0">
                  <a:solidFill>
                    <a:schemeClr val="bg1"/>
                  </a:solidFill>
                </a:rPr>
                <a:t>matplotlib</a:t>
              </a:r>
              <a:r>
                <a:rPr lang="ko-KR" altLang="en-US" dirty="0">
                  <a:solidFill>
                    <a:schemeClr val="bg1"/>
                  </a:solidFill>
                </a:rPr>
                <a:t>의 홈페이지를 활용해 시각화 </a:t>
              </a:r>
              <a:r>
                <a:rPr lang="ko-KR" altLang="en-US" dirty="0" err="1">
                  <a:solidFill>
                    <a:schemeClr val="bg1"/>
                  </a:solidFill>
                </a:rPr>
                <a:t>개념를</a:t>
              </a:r>
              <a:r>
                <a:rPr lang="ko-KR" altLang="en-US" dirty="0">
                  <a:solidFill>
                    <a:schemeClr val="bg1"/>
                  </a:solidFill>
                </a:rPr>
                <a:t> 이해할 수 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수리 연산 패키지 </a:t>
              </a:r>
              <a:r>
                <a:rPr lang="en-US" altLang="ko-KR" dirty="0" err="1">
                  <a:solidFill>
                    <a:schemeClr val="bg1"/>
                  </a:solidFill>
                </a:rPr>
                <a:t>numpy</a:t>
              </a:r>
              <a:r>
                <a:rPr lang="ko-KR" altLang="en-US" dirty="0">
                  <a:solidFill>
                    <a:schemeClr val="bg1"/>
                  </a:solidFill>
                </a:rPr>
                <a:t>를 활용해 다차원 배열과 수의 나열을 활용할 수 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패키지 </a:t>
              </a:r>
              <a:r>
                <a:rPr lang="en-US" altLang="ko-KR" dirty="0">
                  <a:solidFill>
                    <a:schemeClr val="bg1"/>
                  </a:solidFill>
                </a:rPr>
                <a:t>matplotlib</a:t>
              </a:r>
              <a:r>
                <a:rPr lang="ko-KR" altLang="en-US" dirty="0">
                  <a:solidFill>
                    <a:schemeClr val="bg1"/>
                  </a:solidFill>
                </a:rPr>
                <a:t>를 사용해 </a:t>
              </a:r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  <a:r>
                <a:rPr lang="ko-KR" altLang="en-US" dirty="0">
                  <a:solidFill>
                    <a:schemeClr val="bg1"/>
                  </a:solidFill>
                </a:rPr>
                <a:t>차원 평면에 그래프를 그릴 수 있다</a:t>
              </a:r>
              <a:r>
                <a:rPr lang="en-US" altLang="ko-KR" dirty="0">
                  <a:solidFill>
                    <a:schemeClr val="bg1"/>
                  </a:solidFill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683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6" y="277854"/>
            <a:ext cx="1776936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2779" y="699542"/>
            <a:ext cx="5055908" cy="381262"/>
            <a:chOff x="202779" y="447056"/>
            <a:chExt cx="5055908" cy="381262"/>
          </a:xfrm>
        </p:grpSpPr>
        <p:pic>
          <p:nvPicPr>
            <p:cNvPr id="4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6609" y="458986"/>
              <a:ext cx="4782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서드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 파티 모듈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matplotlib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과 </a:t>
              </a:r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numpy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설치 점검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54217" y="267031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설치 점검</a:t>
            </a:r>
          </a:p>
        </p:txBody>
      </p:sp>
      <p:pic>
        <p:nvPicPr>
          <p:cNvPr id="16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9D92085-A66B-6E49-D4C0-09829AD8E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17" y="1187112"/>
            <a:ext cx="6178371" cy="24384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730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/>
          <p:cNvSpPr/>
          <p:nvPr/>
        </p:nvSpPr>
        <p:spPr>
          <a:xfrm rot="10800000">
            <a:off x="202775" y="277854"/>
            <a:ext cx="3793160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4217" y="267031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선 그래프 그리기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: </a:t>
            </a:r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plt.plot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()</a:t>
            </a:r>
          </a:p>
        </p:txBody>
      </p:sp>
      <p:pic>
        <p:nvPicPr>
          <p:cNvPr id="20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F216450-4EF3-B5BA-9910-0DCA50929B0F}"/>
              </a:ext>
            </a:extLst>
          </p:cNvPr>
          <p:cNvGrpSpPr/>
          <p:nvPr/>
        </p:nvGrpSpPr>
        <p:grpSpPr>
          <a:xfrm>
            <a:off x="202779" y="699542"/>
            <a:ext cx="5463071" cy="381262"/>
            <a:chOff x="202779" y="447056"/>
            <a:chExt cx="5463071" cy="381262"/>
          </a:xfrm>
        </p:grpSpPr>
        <p:pic>
          <p:nvPicPr>
            <p:cNvPr id="27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7A525436-02E2-B29C-CE6C-FD3233415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9BDC68A-B108-07F3-6C01-89A2A3A272D6}"/>
                </a:ext>
              </a:extLst>
            </p:cNvPr>
            <p:cNvSpPr txBox="1"/>
            <p:nvPr/>
          </p:nvSpPr>
          <p:spPr>
            <a:xfrm>
              <a:off x="476609" y="458986"/>
              <a:ext cx="5189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가장 간단한 플롯은 선을 그리는 라인 플롯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(line plot)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FF9DD76-68C7-D2E7-12E8-48FB7EC1CFDB}"/>
              </a:ext>
            </a:extLst>
          </p:cNvPr>
          <p:cNvGrpSpPr/>
          <p:nvPr/>
        </p:nvGrpSpPr>
        <p:grpSpPr>
          <a:xfrm>
            <a:off x="202779" y="1094617"/>
            <a:ext cx="8067951" cy="381262"/>
            <a:chOff x="202779" y="447056"/>
            <a:chExt cx="8067951" cy="381262"/>
          </a:xfrm>
        </p:grpSpPr>
        <p:pic>
          <p:nvPicPr>
            <p:cNvPr id="30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93F9FCC5-4145-A7F3-4158-B7179B938F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B82036-435A-6FE4-BCD8-FAA6AF7449F0}"/>
                </a:ext>
              </a:extLst>
            </p:cNvPr>
            <p:cNvSpPr txBox="1"/>
            <p:nvPr/>
          </p:nvSpPr>
          <p:spPr>
            <a:xfrm>
              <a:off x="476609" y="458986"/>
              <a:ext cx="779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라인 플롯은 데이터가 시간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,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순서 등에 따라 어떻게 변화하는지 보여주기 위해 사용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13F3E800-B4E6-A9C2-C096-52A24EE19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323" y="1589522"/>
            <a:ext cx="2476508" cy="32869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7927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/>
          <p:cNvSpPr/>
          <p:nvPr/>
        </p:nvSpPr>
        <p:spPr>
          <a:xfrm rot="10800000">
            <a:off x="202773" y="277852"/>
            <a:ext cx="3793162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4217" y="267031"/>
            <a:ext cx="3175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선 그래프 그리기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: </a:t>
            </a:r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plt.plot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()</a:t>
            </a:r>
          </a:p>
          <a:p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20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CF09B3-C4FC-3CBF-5567-1CBF32034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17" y="905213"/>
            <a:ext cx="4305815" cy="34428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6CBE15A-0A7A-0F69-5A1A-8E9FC3BEB438}"/>
              </a:ext>
            </a:extLst>
          </p:cNvPr>
          <p:cNvSpPr/>
          <p:nvPr/>
        </p:nvSpPr>
        <p:spPr>
          <a:xfrm>
            <a:off x="4283967" y="1694006"/>
            <a:ext cx="4305815" cy="90723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7F553-741B-EFB0-1B28-676D35DB45F1}"/>
              </a:ext>
            </a:extLst>
          </p:cNvPr>
          <p:cNvSpPr txBox="1"/>
          <p:nvPr/>
        </p:nvSpPr>
        <p:spPr>
          <a:xfrm>
            <a:off x="4355976" y="1728586"/>
            <a:ext cx="4392488" cy="75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accent2"/>
                </a:solidFill>
              </a:rPr>
              <a:t>현재 </a:t>
            </a:r>
            <a:r>
              <a:rPr lang="en-US" altLang="ko-KR" sz="1500" dirty="0" err="1">
                <a:solidFill>
                  <a:schemeClr val="accent2"/>
                </a:solidFill>
              </a:rPr>
              <a:t>plt.plot</a:t>
            </a:r>
            <a:r>
              <a:rPr lang="en-US" altLang="ko-KR" sz="1500" dirty="0">
                <a:solidFill>
                  <a:schemeClr val="accent2"/>
                </a:solidFill>
              </a:rPr>
              <a:t>( )</a:t>
            </a:r>
            <a:r>
              <a:rPr lang="ko-KR" altLang="en-US" sz="1500" dirty="0">
                <a:solidFill>
                  <a:schemeClr val="accent2"/>
                </a:solidFill>
              </a:rPr>
              <a:t>에 입력된 리스트 값은 </a:t>
            </a:r>
            <a:r>
              <a:rPr lang="en-US" altLang="ko-KR" sz="1500" dirty="0">
                <a:solidFill>
                  <a:schemeClr val="accent2"/>
                </a:solidFill>
              </a:rPr>
              <a:t>y</a:t>
            </a:r>
            <a:r>
              <a:rPr lang="ko-KR" altLang="en-US" sz="1500" dirty="0">
                <a:solidFill>
                  <a:schemeClr val="accent2"/>
                </a:solidFill>
              </a:rPr>
              <a:t>축 값입니다</a:t>
            </a:r>
            <a:r>
              <a:rPr lang="en-US" altLang="ko-KR" sz="1500" dirty="0">
                <a:solidFill>
                  <a:schemeClr val="accent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accent2"/>
                </a:solidFill>
              </a:rPr>
              <a:t>기본 </a:t>
            </a:r>
            <a:r>
              <a:rPr lang="en-US" altLang="ko-KR" sz="1500" dirty="0">
                <a:solidFill>
                  <a:schemeClr val="accent2"/>
                </a:solidFill>
              </a:rPr>
              <a:t>x</a:t>
            </a:r>
            <a:r>
              <a:rPr lang="ko-KR" altLang="en-US" sz="1500" dirty="0">
                <a:solidFill>
                  <a:schemeClr val="accent2"/>
                </a:solidFill>
              </a:rPr>
              <a:t>축 값</a:t>
            </a:r>
            <a:r>
              <a:rPr lang="en-US" altLang="ko-KR" sz="1500" dirty="0">
                <a:solidFill>
                  <a:schemeClr val="accent2"/>
                </a:solidFill>
              </a:rPr>
              <a:t>: [0, 1, 2, 3, …]</a:t>
            </a:r>
          </a:p>
        </p:txBody>
      </p:sp>
    </p:spTree>
    <p:extLst>
      <p:ext uri="{BB962C8B-B14F-4D97-AF65-F5344CB8AC3E}">
        <p14:creationId xmlns:p14="http://schemas.microsoft.com/office/powerpoint/2010/main" val="1491404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다리꼴 17"/>
          <p:cNvSpPr/>
          <p:nvPr/>
        </p:nvSpPr>
        <p:spPr>
          <a:xfrm rot="10800000">
            <a:off x="202772" y="277851"/>
            <a:ext cx="5017299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4217" y="267031"/>
            <a:ext cx="4488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선 그래프 그리기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: </a:t>
            </a:r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plt.plot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([y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축 데이터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])</a:t>
            </a:r>
          </a:p>
        </p:txBody>
      </p:sp>
      <p:pic>
        <p:nvPicPr>
          <p:cNvPr id="20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6CBE15A-0A7A-0F69-5A1A-8E9FC3BEB438}"/>
              </a:ext>
            </a:extLst>
          </p:cNvPr>
          <p:cNvSpPr/>
          <p:nvPr/>
        </p:nvSpPr>
        <p:spPr>
          <a:xfrm>
            <a:off x="1403648" y="3331054"/>
            <a:ext cx="4305815" cy="90723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7F553-741B-EFB0-1B28-676D35DB45F1}"/>
              </a:ext>
            </a:extLst>
          </p:cNvPr>
          <p:cNvSpPr txBox="1"/>
          <p:nvPr/>
        </p:nvSpPr>
        <p:spPr>
          <a:xfrm>
            <a:off x="1475657" y="3365634"/>
            <a:ext cx="4392488" cy="75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accent2"/>
                </a:solidFill>
              </a:rPr>
              <a:t>현재 </a:t>
            </a:r>
            <a:r>
              <a:rPr lang="en-US" altLang="ko-KR" sz="1500" dirty="0" err="1">
                <a:solidFill>
                  <a:schemeClr val="accent2"/>
                </a:solidFill>
              </a:rPr>
              <a:t>plt.plot</a:t>
            </a:r>
            <a:r>
              <a:rPr lang="en-US" altLang="ko-KR" sz="1500" dirty="0">
                <a:solidFill>
                  <a:schemeClr val="accent2"/>
                </a:solidFill>
              </a:rPr>
              <a:t>( )</a:t>
            </a:r>
            <a:r>
              <a:rPr lang="ko-KR" altLang="en-US" sz="1500" dirty="0">
                <a:solidFill>
                  <a:schemeClr val="accent2"/>
                </a:solidFill>
              </a:rPr>
              <a:t>에 입력된 리스트 값은 </a:t>
            </a:r>
            <a:r>
              <a:rPr lang="en-US" altLang="ko-KR" sz="1500" dirty="0">
                <a:solidFill>
                  <a:schemeClr val="accent2"/>
                </a:solidFill>
              </a:rPr>
              <a:t>y</a:t>
            </a:r>
            <a:r>
              <a:rPr lang="ko-KR" altLang="en-US" sz="1500" dirty="0">
                <a:solidFill>
                  <a:schemeClr val="accent2"/>
                </a:solidFill>
              </a:rPr>
              <a:t>축 값입니다</a:t>
            </a:r>
            <a:r>
              <a:rPr lang="en-US" altLang="ko-KR" sz="1500" dirty="0">
                <a:solidFill>
                  <a:schemeClr val="accent2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accent2"/>
                </a:solidFill>
              </a:rPr>
              <a:t>x</a:t>
            </a:r>
            <a:r>
              <a:rPr lang="ko-KR" altLang="en-US" sz="1500" dirty="0">
                <a:solidFill>
                  <a:schemeClr val="accent2"/>
                </a:solidFill>
              </a:rPr>
              <a:t>축 값도 입력하고 싶다면 어떻게 해야 할까요</a:t>
            </a:r>
            <a:r>
              <a:rPr lang="en-US" altLang="ko-KR" sz="1500" dirty="0">
                <a:solidFill>
                  <a:schemeClr val="accent2"/>
                </a:solidFill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FBCBAF-4DDA-C4DF-F6EF-5B41374E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57" t="1450" r="587" b="3598"/>
          <a:stretch/>
        </p:blipFill>
        <p:spPr>
          <a:xfrm>
            <a:off x="544518" y="905213"/>
            <a:ext cx="6188070" cy="21775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6404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E7AEDF-46B0-1887-E6B4-0CA2BDD3A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57" t="1479" r="510" b="3268"/>
          <a:stretch/>
        </p:blipFill>
        <p:spPr>
          <a:xfrm>
            <a:off x="539750" y="905213"/>
            <a:ext cx="6192838" cy="2182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사다리꼴 17"/>
          <p:cNvSpPr/>
          <p:nvPr/>
        </p:nvSpPr>
        <p:spPr>
          <a:xfrm rot="10800000">
            <a:off x="202771" y="277849"/>
            <a:ext cx="6601477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4217" y="267031"/>
            <a:ext cx="591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선 그래프 그리기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: </a:t>
            </a:r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plt.plot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([x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축 데이터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], [y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축 데이터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])</a:t>
            </a:r>
          </a:p>
        </p:txBody>
      </p:sp>
      <p:pic>
        <p:nvPicPr>
          <p:cNvPr id="20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6CBE15A-0A7A-0F69-5A1A-8E9FC3BEB438}"/>
              </a:ext>
            </a:extLst>
          </p:cNvPr>
          <p:cNvSpPr/>
          <p:nvPr/>
        </p:nvSpPr>
        <p:spPr>
          <a:xfrm>
            <a:off x="2051720" y="3331054"/>
            <a:ext cx="3240360" cy="90723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7F553-741B-EFB0-1B28-676D35DB45F1}"/>
              </a:ext>
            </a:extLst>
          </p:cNvPr>
          <p:cNvSpPr txBox="1"/>
          <p:nvPr/>
        </p:nvSpPr>
        <p:spPr>
          <a:xfrm>
            <a:off x="2123728" y="3365634"/>
            <a:ext cx="3168352" cy="75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accent2"/>
                </a:solidFill>
              </a:rPr>
              <a:t>첫 번째 리스트 값은 </a:t>
            </a:r>
            <a:r>
              <a:rPr lang="en-US" altLang="ko-KR" sz="1500" dirty="0">
                <a:solidFill>
                  <a:schemeClr val="accent2"/>
                </a:solidFill>
              </a:rPr>
              <a:t>x</a:t>
            </a:r>
            <a:r>
              <a:rPr lang="ko-KR" altLang="en-US" sz="1500" dirty="0">
                <a:solidFill>
                  <a:schemeClr val="accent2"/>
                </a:solidFill>
              </a:rPr>
              <a:t>축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accent2"/>
                </a:solidFill>
              </a:rPr>
              <a:t>두 번째 리스트 값은 </a:t>
            </a:r>
            <a:r>
              <a:rPr lang="en-US" altLang="ko-KR" sz="1500" dirty="0">
                <a:solidFill>
                  <a:schemeClr val="accent2"/>
                </a:solidFill>
              </a:rPr>
              <a:t>y</a:t>
            </a:r>
            <a:r>
              <a:rPr lang="ko-KR" altLang="en-US" sz="1500" dirty="0">
                <a:solidFill>
                  <a:schemeClr val="accent2"/>
                </a:solidFill>
              </a:rPr>
              <a:t>축을 나타냅니다</a:t>
            </a:r>
            <a:r>
              <a:rPr lang="en-US" altLang="ko-KR" sz="15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0893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6FACEC-A7D3-C4A8-778C-2C6767B8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901287"/>
            <a:ext cx="4680322" cy="38868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사다리꼴 17"/>
          <p:cNvSpPr/>
          <p:nvPr/>
        </p:nvSpPr>
        <p:spPr>
          <a:xfrm rot="10800000">
            <a:off x="202770" y="277848"/>
            <a:ext cx="3865173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4217" y="267031"/>
            <a:ext cx="322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x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의 값 지정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: </a:t>
            </a:r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np.linspace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()</a:t>
            </a:r>
          </a:p>
        </p:txBody>
      </p:sp>
      <p:pic>
        <p:nvPicPr>
          <p:cNvPr id="20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6CBE15A-0A7A-0F69-5A1A-8E9FC3BEB438}"/>
              </a:ext>
            </a:extLst>
          </p:cNvPr>
          <p:cNvSpPr/>
          <p:nvPr/>
        </p:nvSpPr>
        <p:spPr>
          <a:xfrm>
            <a:off x="4644008" y="2048275"/>
            <a:ext cx="3312368" cy="53684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7F553-741B-EFB0-1B28-676D35DB45F1}"/>
              </a:ext>
            </a:extLst>
          </p:cNvPr>
          <p:cNvSpPr txBox="1"/>
          <p:nvPr/>
        </p:nvSpPr>
        <p:spPr>
          <a:xfrm>
            <a:off x="4716016" y="2082854"/>
            <a:ext cx="3168352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accent2"/>
                </a:solidFill>
              </a:rPr>
              <a:t>-5</a:t>
            </a:r>
            <a:r>
              <a:rPr lang="ko-KR" altLang="en-US" sz="1500" dirty="0">
                <a:solidFill>
                  <a:schemeClr val="accent2"/>
                </a:solidFill>
              </a:rPr>
              <a:t>에서 </a:t>
            </a:r>
            <a:r>
              <a:rPr lang="en-US" altLang="ko-KR" sz="1500" dirty="0">
                <a:solidFill>
                  <a:schemeClr val="accent2"/>
                </a:solidFill>
              </a:rPr>
              <a:t>5</a:t>
            </a:r>
            <a:r>
              <a:rPr lang="ko-KR" altLang="en-US" sz="1500" dirty="0">
                <a:solidFill>
                  <a:schemeClr val="accent2"/>
                </a:solidFill>
              </a:rPr>
              <a:t>까지 </a:t>
            </a:r>
            <a:r>
              <a:rPr lang="en-US" altLang="ko-KR" sz="1500" dirty="0">
                <a:solidFill>
                  <a:schemeClr val="accent2"/>
                </a:solidFill>
              </a:rPr>
              <a:t>100</a:t>
            </a:r>
            <a:r>
              <a:rPr lang="ko-KR" altLang="en-US" sz="1500" dirty="0">
                <a:solidFill>
                  <a:schemeClr val="accent2"/>
                </a:solidFill>
              </a:rPr>
              <a:t>등분하는 수의 나열</a:t>
            </a:r>
          </a:p>
        </p:txBody>
      </p:sp>
    </p:spTree>
    <p:extLst>
      <p:ext uri="{BB962C8B-B14F-4D97-AF65-F5344CB8AC3E}">
        <p14:creationId xmlns:p14="http://schemas.microsoft.com/office/powerpoint/2010/main" val="27089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EA4D81-BF75-1851-1E8A-9CA88288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901287"/>
            <a:ext cx="4608314" cy="4085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사다리꼴 17"/>
          <p:cNvSpPr/>
          <p:nvPr/>
        </p:nvSpPr>
        <p:spPr>
          <a:xfrm rot="10800000">
            <a:off x="202770" y="277847"/>
            <a:ext cx="3649150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4217" y="267031"/>
            <a:ext cx="307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x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의 값 지정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: </a:t>
            </a:r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np.arange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()</a:t>
            </a:r>
          </a:p>
        </p:txBody>
      </p:sp>
      <p:pic>
        <p:nvPicPr>
          <p:cNvPr id="20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6CBE15A-0A7A-0F69-5A1A-8E9FC3BEB438}"/>
              </a:ext>
            </a:extLst>
          </p:cNvPr>
          <p:cNvSpPr/>
          <p:nvPr/>
        </p:nvSpPr>
        <p:spPr>
          <a:xfrm>
            <a:off x="4644008" y="2048275"/>
            <a:ext cx="2160240" cy="53684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7F553-741B-EFB0-1B28-676D35DB45F1}"/>
              </a:ext>
            </a:extLst>
          </p:cNvPr>
          <p:cNvSpPr txBox="1"/>
          <p:nvPr/>
        </p:nvSpPr>
        <p:spPr>
          <a:xfrm>
            <a:off x="4716016" y="2082854"/>
            <a:ext cx="2016572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accent2"/>
                </a:solidFill>
              </a:rPr>
              <a:t>첫번째 그래프가 파란색</a:t>
            </a:r>
          </a:p>
        </p:txBody>
      </p:sp>
    </p:spTree>
    <p:extLst>
      <p:ext uri="{BB962C8B-B14F-4D97-AF65-F5344CB8AC3E}">
        <p14:creationId xmlns:p14="http://schemas.microsoft.com/office/powerpoint/2010/main" val="248752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199" y="1923246"/>
            <a:ext cx="2691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학습정리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5998" y="1275174"/>
            <a:ext cx="1611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Summary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239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asio\매\2023_작업\04. [모션파크]동양미래대_오픈소스_ppt\06.이미지\데이터분석입문_시안\톱니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30196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0012" y="1159134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500" dirty="0"/>
              <a:t>matplotlib.org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2058" y="845994"/>
            <a:ext cx="3033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시각화 패키지 </a:t>
            </a:r>
            <a:r>
              <a:rPr lang="en-US" altLang="ko-KR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matplotlib</a:t>
            </a:r>
          </a:p>
        </p:txBody>
      </p:sp>
      <p:pic>
        <p:nvPicPr>
          <p:cNvPr id="3076" name="Picture 4" descr="C:\Users\casio\매\2023_작업\04. [모션파크]동양미래대_오픈소스_ppt\06.이미지\데이터분석입문_시안\vv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6" y="1264491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casio\매\2023_작업\04. [모션파크]동양미래대_오픈소스_ppt\06.이미지\데이터분석입문_시안\톱니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1646444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410012" y="1875382"/>
            <a:ext cx="2313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500" dirty="0"/>
              <a:t>numpy.org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22057" y="1562242"/>
            <a:ext cx="23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수리 연산 패키지 </a:t>
            </a:r>
            <a:r>
              <a:rPr lang="en-US" altLang="ko-KR" sz="1600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numpy</a:t>
            </a:r>
            <a:endParaRPr lang="en-US" altLang="ko-KR" sz="16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" name="Picture 4" descr="C:\Users\casio\매\2023_작업\04. [모션파크]동양미래대_오픈소스_ppt\06.이미지\데이터분석입문_시안\vv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5" y="1980739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620473" y="3016223"/>
            <a:ext cx="5183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400" dirty="0"/>
              <a:t>&gt; </a:t>
            </a:r>
            <a:r>
              <a:rPr lang="en-US" altLang="ko-KR" sz="1400" dirty="0" err="1"/>
              <a:t>np.arange</a:t>
            </a:r>
            <a:r>
              <a:rPr lang="en-US" altLang="ko-KR" sz="1400" dirty="0"/>
              <a:t>(start, stop, step), </a:t>
            </a:r>
            <a:r>
              <a:rPr lang="en-US" altLang="ko-KR" sz="1400" dirty="0" err="1"/>
              <a:t>np.linspace</a:t>
            </a:r>
            <a:r>
              <a:rPr lang="en-US" altLang="ko-KR" sz="1400" dirty="0"/>
              <a:t>(start, stop, num)</a:t>
            </a:r>
          </a:p>
          <a:p>
            <a:pPr marL="0" lvl="1"/>
            <a:endParaRPr lang="en-US" altLang="ko-KR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1554753" y="3138976"/>
            <a:ext cx="66521" cy="731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B82C8-338B-977F-B9AA-B29989D8910A}"/>
              </a:ext>
            </a:extLst>
          </p:cNvPr>
          <p:cNvSpPr txBox="1"/>
          <p:nvPr/>
        </p:nvSpPr>
        <p:spPr>
          <a:xfrm>
            <a:off x="1410012" y="2156113"/>
            <a:ext cx="2313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500" dirty="0"/>
              <a:t>다차원배열 </a:t>
            </a:r>
            <a:r>
              <a:rPr lang="en-US" altLang="ko-KR" sz="1500" dirty="0" err="1"/>
              <a:t>ndarry</a:t>
            </a:r>
            <a:endParaRPr lang="en-US" altLang="ko-KR" sz="1500" dirty="0"/>
          </a:p>
        </p:txBody>
      </p:sp>
      <p:pic>
        <p:nvPicPr>
          <p:cNvPr id="4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0F5189F3-4C02-2B0B-2F66-E3B48FEA5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5" y="2261470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4B33A9-6DCD-A686-F4D4-7433F21E4411}"/>
              </a:ext>
            </a:extLst>
          </p:cNvPr>
          <p:cNvSpPr txBox="1"/>
          <p:nvPr/>
        </p:nvSpPr>
        <p:spPr>
          <a:xfrm>
            <a:off x="1410012" y="2453864"/>
            <a:ext cx="2945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500" dirty="0"/>
              <a:t>배열을 만드는 함수 </a:t>
            </a:r>
            <a:r>
              <a:rPr lang="en-US" altLang="ko-KR" sz="1500" dirty="0" err="1"/>
              <a:t>np.array</a:t>
            </a:r>
            <a:r>
              <a:rPr lang="en-US" altLang="ko-KR" sz="1500" dirty="0"/>
              <a:t>()</a:t>
            </a:r>
          </a:p>
        </p:txBody>
      </p:sp>
      <p:pic>
        <p:nvPicPr>
          <p:cNvPr id="8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703A72DA-1D54-8CF8-5EA1-E3DD0999A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5" y="2559221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9FCA82-B30F-F4A5-53A0-FB748BE5D36C}"/>
              </a:ext>
            </a:extLst>
          </p:cNvPr>
          <p:cNvSpPr txBox="1"/>
          <p:nvPr/>
        </p:nvSpPr>
        <p:spPr>
          <a:xfrm>
            <a:off x="1410012" y="2760009"/>
            <a:ext cx="2945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500" dirty="0"/>
              <a:t>수의 나열인 배열을 만드는 함수</a:t>
            </a:r>
          </a:p>
        </p:txBody>
      </p:sp>
      <p:pic>
        <p:nvPicPr>
          <p:cNvPr id="10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6747C0A9-F84D-61B2-4E77-F9529C2F1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5" y="2865366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346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asio\매\2023_작업\04. [모션파크]동양미래대_오픈소스_ppt\06.이미지\데이터분석입문_시안\톱니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30196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casio\매\2023_작업\04. [모션파크]동양미래대_오픈소스_ppt\06.이미지\데이터분석입문_시안\톱니.emf">
            <a:extLst>
              <a:ext uri="{FF2B5EF4-FFF2-40B4-BE49-F238E27FC236}">
                <a16:creationId xmlns:a16="http://schemas.microsoft.com/office/drawing/2014/main" id="{1F31A0B5-FF71-343E-3CB8-543559EE0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930196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637D16-FFD1-5571-9355-F6F74A080AEC}"/>
              </a:ext>
            </a:extLst>
          </p:cNvPr>
          <p:cNvSpPr txBox="1"/>
          <p:nvPr/>
        </p:nvSpPr>
        <p:spPr>
          <a:xfrm>
            <a:off x="1410012" y="1159134"/>
            <a:ext cx="4448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i-FI" altLang="ko-KR" sz="1500" dirty="0"/>
              <a:t>plt.plot(ys), x=[0, 1, 2, …]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54DEC3-B846-439A-56DE-C89779B2A389}"/>
              </a:ext>
            </a:extLst>
          </p:cNvPr>
          <p:cNvSpPr txBox="1"/>
          <p:nvPr/>
        </p:nvSpPr>
        <p:spPr>
          <a:xfrm>
            <a:off x="1222057" y="845994"/>
            <a:ext cx="3456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패키지 </a:t>
            </a:r>
            <a:r>
              <a:rPr lang="en-US" altLang="ko-KR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matplotlib</a:t>
            </a:r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사용한 선 그리기</a:t>
            </a:r>
          </a:p>
        </p:txBody>
      </p:sp>
      <p:pic>
        <p:nvPicPr>
          <p:cNvPr id="8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744C47D2-7FC9-8E36-92FB-50C1E83F2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5" y="1264491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77C1A-913A-0825-0952-940F56314DE9}"/>
              </a:ext>
            </a:extLst>
          </p:cNvPr>
          <p:cNvSpPr txBox="1"/>
          <p:nvPr/>
        </p:nvSpPr>
        <p:spPr>
          <a:xfrm>
            <a:off x="1410012" y="1439865"/>
            <a:ext cx="2313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500" dirty="0" err="1"/>
              <a:t>plt.plot</a:t>
            </a:r>
            <a:r>
              <a:rPr lang="en-US" altLang="ko-KR" sz="1500" dirty="0"/>
              <a:t>(</a:t>
            </a:r>
            <a:r>
              <a:rPr lang="en-US" altLang="ko-KR" sz="1500" dirty="0" err="1"/>
              <a:t>xs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ys</a:t>
            </a:r>
            <a:r>
              <a:rPr lang="en-US" altLang="ko-KR" sz="1500" dirty="0"/>
              <a:t>)</a:t>
            </a:r>
          </a:p>
        </p:txBody>
      </p:sp>
      <p:pic>
        <p:nvPicPr>
          <p:cNvPr id="10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65D63EA9-32C6-63FF-3C6E-E9813E424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5" y="1545222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8F5D00-0601-AF35-20AF-B83F6EA72D56}"/>
              </a:ext>
            </a:extLst>
          </p:cNvPr>
          <p:cNvSpPr txBox="1"/>
          <p:nvPr/>
        </p:nvSpPr>
        <p:spPr>
          <a:xfrm>
            <a:off x="1410012" y="1737616"/>
            <a:ext cx="2945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500" dirty="0" err="1"/>
              <a:t>plt.plot</a:t>
            </a:r>
            <a:r>
              <a:rPr lang="en-US" altLang="ko-KR" sz="1500" dirty="0"/>
              <a:t>(x1s, y1s, x2s, y2s, …)</a:t>
            </a:r>
          </a:p>
        </p:txBody>
      </p:sp>
      <p:pic>
        <p:nvPicPr>
          <p:cNvPr id="12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90C582B4-B37D-2E9F-6F53-7648DD8C1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5" y="1842973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3E71F5-88FC-7CD7-BC72-1B0A23B1D8CC}"/>
              </a:ext>
            </a:extLst>
          </p:cNvPr>
          <p:cNvSpPr txBox="1"/>
          <p:nvPr/>
        </p:nvSpPr>
        <p:spPr>
          <a:xfrm>
            <a:off x="1410012" y="2043761"/>
            <a:ext cx="2945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500" dirty="0" err="1"/>
              <a:t>plt.title</a:t>
            </a:r>
            <a:r>
              <a:rPr lang="en-US" altLang="ko-KR" sz="1500" dirty="0"/>
              <a:t>(‘title’)</a:t>
            </a:r>
          </a:p>
        </p:txBody>
      </p:sp>
      <p:pic>
        <p:nvPicPr>
          <p:cNvPr id="15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8AABDBE9-D353-320C-184D-D50C80E6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5" y="2149118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9F57DE-CF31-3A3E-9DB9-8CF2BA7630A5}"/>
              </a:ext>
            </a:extLst>
          </p:cNvPr>
          <p:cNvSpPr txBox="1"/>
          <p:nvPr/>
        </p:nvSpPr>
        <p:spPr>
          <a:xfrm>
            <a:off x="1408524" y="2316098"/>
            <a:ext cx="2945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500" dirty="0" err="1"/>
              <a:t>plt.show</a:t>
            </a:r>
            <a:r>
              <a:rPr lang="en-US" altLang="ko-KR" sz="1500" dirty="0"/>
              <a:t>()</a:t>
            </a:r>
          </a:p>
        </p:txBody>
      </p:sp>
      <p:pic>
        <p:nvPicPr>
          <p:cNvPr id="22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8B50DBA9-BD5C-84F9-2886-69C7E949A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687" y="2421455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33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8858" y="1692414"/>
            <a:ext cx="39084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matplotlib</a:t>
            </a: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라이브러리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6383" y="1044342"/>
            <a:ext cx="1850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LESSON 01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417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7" y="277858"/>
            <a:ext cx="4441230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7244008" cy="381262"/>
            <a:chOff x="202779" y="447056"/>
            <a:chExt cx="7244008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6970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파이썬으로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 데이터를 </a:t>
              </a:r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시각화할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 때 가장 많이 사용하는 라이브러리 중 하나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3779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matplotlib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라이브러리란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? (1/4)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3DC3C22-3AC7-3430-3C2B-00A1AD555185}"/>
              </a:ext>
            </a:extLst>
          </p:cNvPr>
          <p:cNvGrpSpPr/>
          <p:nvPr/>
        </p:nvGrpSpPr>
        <p:grpSpPr>
          <a:xfrm>
            <a:off x="201208" y="1126230"/>
            <a:ext cx="5070336" cy="381262"/>
            <a:chOff x="202779" y="447056"/>
            <a:chExt cx="5070336" cy="381262"/>
          </a:xfrm>
        </p:grpSpPr>
        <p:pic>
          <p:nvPicPr>
            <p:cNvPr id="19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88C706C4-2DAC-FE9C-7832-5ED7CE1FB3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6CFD93-657B-4C30-6D0D-65FAE82E51B6}"/>
                </a:ext>
              </a:extLst>
            </p:cNvPr>
            <p:cNvSpPr txBox="1"/>
            <p:nvPr/>
          </p:nvSpPr>
          <p:spPr>
            <a:xfrm>
              <a:off x="476609" y="458986"/>
              <a:ext cx="4796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주로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2D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형태의 그래프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,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이미지 등을 그릴 때 사용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B959E28-3513-39DC-EFA5-E3B8D6EBB379}"/>
              </a:ext>
            </a:extLst>
          </p:cNvPr>
          <p:cNvGrpSpPr/>
          <p:nvPr/>
        </p:nvGrpSpPr>
        <p:grpSpPr>
          <a:xfrm>
            <a:off x="201208" y="1571462"/>
            <a:ext cx="6618837" cy="381262"/>
            <a:chOff x="202779" y="447056"/>
            <a:chExt cx="6618837" cy="381262"/>
          </a:xfrm>
        </p:grpSpPr>
        <p:pic>
          <p:nvPicPr>
            <p:cNvPr id="22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AE7CF07C-204A-33FA-5BDF-5897B5DF71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011C4EA-7CC9-44FC-6452-FA25FEA6C8B7}"/>
                </a:ext>
              </a:extLst>
            </p:cNvPr>
            <p:cNvSpPr txBox="1"/>
            <p:nvPr/>
          </p:nvSpPr>
          <p:spPr>
            <a:xfrm>
              <a:off x="476609" y="458986"/>
              <a:ext cx="6345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실제 과학 컴퓨팅 연구 분야나 인공지능 연구 분야에서도 많이 활용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92206A27-1495-43DD-B4C5-0F3BA634D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68" y="2222651"/>
            <a:ext cx="4662175" cy="9840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929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2779" y="699542"/>
            <a:ext cx="3537865" cy="381262"/>
            <a:chOff x="202779" y="447056"/>
            <a:chExt cx="3537865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3264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어떤 그래프들을 그릴 수 있나요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?</a:t>
              </a:r>
            </a:p>
          </p:txBody>
        </p:sp>
      </p:grpSp>
      <p:sp>
        <p:nvSpPr>
          <p:cNvPr id="10" name="사다리꼴 9">
            <a:extLst>
              <a:ext uri="{FF2B5EF4-FFF2-40B4-BE49-F238E27FC236}">
                <a16:creationId xmlns:a16="http://schemas.microsoft.com/office/drawing/2014/main" id="{549BF8C0-EB15-57FF-4B51-7816A7FC1082}"/>
              </a:ext>
            </a:extLst>
          </p:cNvPr>
          <p:cNvSpPr/>
          <p:nvPr/>
        </p:nvSpPr>
        <p:spPr>
          <a:xfrm rot="10800000">
            <a:off x="202777" y="277858"/>
            <a:ext cx="4441230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DF242-880B-B099-B64D-80DD5EF53612}"/>
              </a:ext>
            </a:extLst>
          </p:cNvPr>
          <p:cNvSpPr txBox="1"/>
          <p:nvPr/>
        </p:nvSpPr>
        <p:spPr>
          <a:xfrm>
            <a:off x="554217" y="267031"/>
            <a:ext cx="38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matplotlib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라이브러리란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? (2/4)</a:t>
            </a:r>
          </a:p>
        </p:txBody>
      </p:sp>
      <p:pic>
        <p:nvPicPr>
          <p:cNvPr id="12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A49A2868-E2F7-BB7E-6420-AFFB876E6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08A8FB-A897-48DA-82A9-FF1229E0F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88" y="1544832"/>
            <a:ext cx="6170575" cy="321768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E2EB7E7-A8E5-C453-88BD-8C5B190AB9BD}"/>
              </a:ext>
            </a:extLst>
          </p:cNvPr>
          <p:cNvGrpSpPr/>
          <p:nvPr/>
        </p:nvGrpSpPr>
        <p:grpSpPr>
          <a:xfrm>
            <a:off x="543218" y="1090665"/>
            <a:ext cx="1894789" cy="338554"/>
            <a:chOff x="543218" y="792459"/>
            <a:chExt cx="1894789" cy="3385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8DFAC0-A280-DF1C-D22C-1546E18BBE93}"/>
                </a:ext>
              </a:extLst>
            </p:cNvPr>
            <p:cNvSpPr txBox="1"/>
            <p:nvPr/>
          </p:nvSpPr>
          <p:spPr>
            <a:xfrm>
              <a:off x="713048" y="792459"/>
              <a:ext cx="17249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Basic Plot Types</a:t>
              </a:r>
            </a:p>
          </p:txBody>
        </p:sp>
        <p:pic>
          <p:nvPicPr>
            <p:cNvPr id="19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B9209243-A68F-86E7-5A2F-A960268CF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656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F47DE1-3411-B141-AA3C-7EF5291D7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16" y="1544833"/>
            <a:ext cx="6169027" cy="301991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그룹 1"/>
          <p:cNvGrpSpPr/>
          <p:nvPr/>
        </p:nvGrpSpPr>
        <p:grpSpPr>
          <a:xfrm>
            <a:off x="202779" y="699542"/>
            <a:ext cx="3537865" cy="381262"/>
            <a:chOff x="202779" y="447056"/>
            <a:chExt cx="3537865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3264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어떤 그래프들을 그릴 수 있나요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?</a:t>
              </a:r>
            </a:p>
          </p:txBody>
        </p:sp>
      </p:grpSp>
      <p:sp>
        <p:nvSpPr>
          <p:cNvPr id="10" name="사다리꼴 9">
            <a:extLst>
              <a:ext uri="{FF2B5EF4-FFF2-40B4-BE49-F238E27FC236}">
                <a16:creationId xmlns:a16="http://schemas.microsoft.com/office/drawing/2014/main" id="{549BF8C0-EB15-57FF-4B51-7816A7FC1082}"/>
              </a:ext>
            </a:extLst>
          </p:cNvPr>
          <p:cNvSpPr/>
          <p:nvPr/>
        </p:nvSpPr>
        <p:spPr>
          <a:xfrm rot="10800000">
            <a:off x="202777" y="277858"/>
            <a:ext cx="4441230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DF242-880B-B099-B64D-80DD5EF53612}"/>
              </a:ext>
            </a:extLst>
          </p:cNvPr>
          <p:cNvSpPr txBox="1"/>
          <p:nvPr/>
        </p:nvSpPr>
        <p:spPr>
          <a:xfrm>
            <a:off x="554217" y="267031"/>
            <a:ext cx="38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matplotlib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라이브러리란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? (3/4)</a:t>
            </a:r>
          </a:p>
        </p:txBody>
      </p:sp>
      <p:pic>
        <p:nvPicPr>
          <p:cNvPr id="12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A49A2868-E2F7-BB7E-6420-AFFB876E6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E2EB7E7-A8E5-C453-88BD-8C5B190AB9BD}"/>
              </a:ext>
            </a:extLst>
          </p:cNvPr>
          <p:cNvGrpSpPr/>
          <p:nvPr/>
        </p:nvGrpSpPr>
        <p:grpSpPr>
          <a:xfrm>
            <a:off x="543218" y="1090665"/>
            <a:ext cx="1782772" cy="338554"/>
            <a:chOff x="543218" y="792459"/>
            <a:chExt cx="1782772" cy="3385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8DFAC0-A280-DF1C-D22C-1546E18BBE93}"/>
                </a:ext>
              </a:extLst>
            </p:cNvPr>
            <p:cNvSpPr txBox="1"/>
            <p:nvPr/>
          </p:nvSpPr>
          <p:spPr>
            <a:xfrm>
              <a:off x="713048" y="792459"/>
              <a:ext cx="16129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Statistics Plots</a:t>
              </a:r>
            </a:p>
          </p:txBody>
        </p:sp>
        <p:pic>
          <p:nvPicPr>
            <p:cNvPr id="19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B9209243-A68F-86E7-5A2F-A960268CF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9375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D3E28F1-8635-F31D-5183-6280CE3A8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16" y="1205022"/>
            <a:ext cx="6178872" cy="33483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그룹 1"/>
          <p:cNvGrpSpPr/>
          <p:nvPr/>
        </p:nvGrpSpPr>
        <p:grpSpPr>
          <a:xfrm>
            <a:off x="202779" y="699542"/>
            <a:ext cx="5370097" cy="381262"/>
            <a:chOff x="202779" y="447056"/>
            <a:chExt cx="5370097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5096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matplotlib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홈페이지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: https://matplotlib.org/</a:t>
              </a:r>
            </a:p>
          </p:txBody>
        </p:sp>
      </p:grpSp>
      <p:sp>
        <p:nvSpPr>
          <p:cNvPr id="10" name="사다리꼴 9">
            <a:extLst>
              <a:ext uri="{FF2B5EF4-FFF2-40B4-BE49-F238E27FC236}">
                <a16:creationId xmlns:a16="http://schemas.microsoft.com/office/drawing/2014/main" id="{549BF8C0-EB15-57FF-4B51-7816A7FC1082}"/>
              </a:ext>
            </a:extLst>
          </p:cNvPr>
          <p:cNvSpPr/>
          <p:nvPr/>
        </p:nvSpPr>
        <p:spPr>
          <a:xfrm rot="10800000">
            <a:off x="202777" y="277858"/>
            <a:ext cx="4441230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DF242-880B-B099-B64D-80DD5EF53612}"/>
              </a:ext>
            </a:extLst>
          </p:cNvPr>
          <p:cNvSpPr txBox="1"/>
          <p:nvPr/>
        </p:nvSpPr>
        <p:spPr>
          <a:xfrm>
            <a:off x="554217" y="267031"/>
            <a:ext cx="38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matplotlib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라이브러리란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? (4/4)</a:t>
            </a:r>
          </a:p>
        </p:txBody>
      </p:sp>
      <p:pic>
        <p:nvPicPr>
          <p:cNvPr id="12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A49A2868-E2F7-BB7E-6420-AFFB876E6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848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6" y="277854"/>
            <a:ext cx="6961512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8595339" cy="381262"/>
            <a:chOff x="202779" y="447056"/>
            <a:chExt cx="8595339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832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파이썬에서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 자료를 차트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(chart)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나 플롯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(plot)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으로 시각화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(visualization)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하는 패키지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3218" y="1480908"/>
            <a:ext cx="2071313" cy="338554"/>
            <a:chOff x="543218" y="792459"/>
            <a:chExt cx="2071313" cy="338554"/>
          </a:xfrm>
        </p:grpSpPr>
        <p:sp>
          <p:nvSpPr>
            <p:cNvPr id="8" name="TextBox 7"/>
            <p:cNvSpPr txBox="1"/>
            <p:nvPr/>
          </p:nvSpPr>
          <p:spPr>
            <a:xfrm>
              <a:off x="713048" y="792459"/>
              <a:ext cx="1901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라인 플롯</a:t>
              </a:r>
              <a:r>
                <a:rPr lang="en-US" altLang="ko-KR" sz="1600" dirty="0">
                  <a:latin typeface="+mn-ea"/>
                </a:rPr>
                <a:t>(line plot)</a:t>
              </a: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554217" y="267031"/>
            <a:ext cx="6295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2002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년 존 헌터가 시작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,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2D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그래프를 위한 데스크탑 패키지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543218" y="1831398"/>
            <a:ext cx="2579464" cy="338554"/>
            <a:chOff x="543218" y="792459"/>
            <a:chExt cx="2579464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13048" y="792459"/>
              <a:ext cx="24096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latin typeface="+mn-ea"/>
                </a:rPr>
                <a:t>스캐터</a:t>
              </a:r>
              <a:r>
                <a:rPr lang="ko-KR" altLang="en-US" sz="1600" dirty="0">
                  <a:latin typeface="+mn-ea"/>
                </a:rPr>
                <a:t> 플롯</a:t>
              </a:r>
              <a:r>
                <a:rPr lang="en-US" altLang="ko-KR" sz="1600" dirty="0">
                  <a:latin typeface="+mn-ea"/>
                </a:rPr>
                <a:t>(scatter plot)</a:t>
              </a:r>
            </a:p>
          </p:txBody>
        </p:sp>
        <p:pic>
          <p:nvPicPr>
            <p:cNvPr id="14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202779" y="1094617"/>
            <a:ext cx="7910857" cy="381262"/>
            <a:chOff x="202779" y="447056"/>
            <a:chExt cx="7910857" cy="381262"/>
          </a:xfrm>
        </p:grpSpPr>
        <p:pic>
          <p:nvPicPr>
            <p:cNvPr id="17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476609" y="458986"/>
              <a:ext cx="7637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정형화된 차트나 플롯 이외에도 </a:t>
              </a:r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저수준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API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를 사용한 다양한 시각화 기능을 제공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F7E49CA-5144-0A7A-9E73-2D5576D90A3E}"/>
              </a:ext>
            </a:extLst>
          </p:cNvPr>
          <p:cNvGrpSpPr/>
          <p:nvPr/>
        </p:nvGrpSpPr>
        <p:grpSpPr>
          <a:xfrm>
            <a:off x="543218" y="2181888"/>
            <a:ext cx="1980967" cy="338554"/>
            <a:chOff x="543218" y="792459"/>
            <a:chExt cx="1980967" cy="3385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BDC4D0-8449-5A69-D589-66B5DA72B283}"/>
                </a:ext>
              </a:extLst>
            </p:cNvPr>
            <p:cNvSpPr txBox="1"/>
            <p:nvPr/>
          </p:nvSpPr>
          <p:spPr>
            <a:xfrm>
              <a:off x="713048" y="792459"/>
              <a:ext cx="1811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바 차트</a:t>
              </a:r>
              <a:r>
                <a:rPr lang="en-US" altLang="ko-KR" sz="1600" dirty="0">
                  <a:latin typeface="+mn-ea"/>
                </a:rPr>
                <a:t>(bar chart)</a:t>
              </a:r>
            </a:p>
          </p:txBody>
        </p:sp>
        <p:pic>
          <p:nvPicPr>
            <p:cNvPr id="7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D18CDEA7-BB69-C438-7071-87956B291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ADC4E3F-F397-9DDA-B06C-5C5969B2B60C}"/>
              </a:ext>
            </a:extLst>
          </p:cNvPr>
          <p:cNvGrpSpPr/>
          <p:nvPr/>
        </p:nvGrpSpPr>
        <p:grpSpPr>
          <a:xfrm>
            <a:off x="543218" y="2523101"/>
            <a:ext cx="2405507" cy="338554"/>
            <a:chOff x="543218" y="792459"/>
            <a:chExt cx="2405507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6FEBB5-BAD2-CE87-C01D-A427C2FC20C9}"/>
                </a:ext>
              </a:extLst>
            </p:cNvPr>
            <p:cNvSpPr txBox="1"/>
            <p:nvPr/>
          </p:nvSpPr>
          <p:spPr>
            <a:xfrm>
              <a:off x="713048" y="792459"/>
              <a:ext cx="22356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히스토그램</a:t>
              </a:r>
              <a:r>
                <a:rPr lang="en-US" altLang="ko-KR" sz="1600" dirty="0">
                  <a:latin typeface="+mn-ea"/>
                </a:rPr>
                <a:t>(histogram)</a:t>
              </a:r>
            </a:p>
          </p:txBody>
        </p:sp>
        <p:pic>
          <p:nvPicPr>
            <p:cNvPr id="19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488182A5-16F9-70D6-7716-7E50CA5FF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FE3F0FD-DEE9-D8A5-06EE-8193B7B935C7}"/>
              </a:ext>
            </a:extLst>
          </p:cNvPr>
          <p:cNvGrpSpPr/>
          <p:nvPr/>
        </p:nvGrpSpPr>
        <p:grpSpPr>
          <a:xfrm>
            <a:off x="543218" y="2873591"/>
            <a:ext cx="2058617" cy="338554"/>
            <a:chOff x="543218" y="792459"/>
            <a:chExt cx="2058617" cy="3385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634180-C9F4-5D1E-5904-CECD0CB64773}"/>
                </a:ext>
              </a:extLst>
            </p:cNvPr>
            <p:cNvSpPr txBox="1"/>
            <p:nvPr/>
          </p:nvSpPr>
          <p:spPr>
            <a:xfrm>
              <a:off x="713048" y="792459"/>
              <a:ext cx="18887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박스 플롯</a:t>
              </a:r>
              <a:r>
                <a:rPr lang="en-US" altLang="ko-KR" sz="1600" dirty="0">
                  <a:latin typeface="+mn-ea"/>
                </a:rPr>
                <a:t>(box plot)</a:t>
              </a:r>
            </a:p>
          </p:txBody>
        </p:sp>
        <p:pic>
          <p:nvPicPr>
            <p:cNvPr id="27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48C4934B-FDE6-9676-153D-71C1AB13A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3403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664A218-EB6C-C118-8507-EE8EDE602AC4}"/>
              </a:ext>
            </a:extLst>
          </p:cNvPr>
          <p:cNvSpPr/>
          <p:nvPr/>
        </p:nvSpPr>
        <p:spPr>
          <a:xfrm>
            <a:off x="539552" y="4155250"/>
            <a:ext cx="5637402" cy="573552"/>
          </a:xfrm>
          <a:prstGeom prst="roundRect">
            <a:avLst/>
          </a:prstGeom>
          <a:solidFill>
            <a:srgbClr val="F7F7F7"/>
          </a:solidFill>
          <a:ln w="254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259925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matplotlib</a:t>
            </a:r>
            <a:r>
              <a:rPr lang="en-US" altLang="ko-KR" sz="1400" dirty="0">
                <a:solidFill>
                  <a:srgbClr val="259925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pyplot</a:t>
            </a:r>
            <a:r>
              <a:rPr lang="en-US" altLang="ko-KR" sz="1400" dirty="0">
                <a:solidFill>
                  <a:srgbClr val="259925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plt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6754524-3E18-C642-6AFE-20B91749567C}"/>
              </a:ext>
            </a:extLst>
          </p:cNvPr>
          <p:cNvSpPr/>
          <p:nvPr/>
        </p:nvSpPr>
        <p:spPr>
          <a:xfrm>
            <a:off x="539552" y="3378788"/>
            <a:ext cx="5637402" cy="573552"/>
          </a:xfrm>
          <a:prstGeom prst="roundRect">
            <a:avLst/>
          </a:prstGeom>
          <a:solidFill>
            <a:srgbClr val="F7F7F7"/>
          </a:solidFill>
          <a:ln w="254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259925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matplotlib.pyplot</a:t>
            </a:r>
            <a:r>
              <a:rPr lang="en-US" altLang="ko-KR" sz="1400" dirty="0">
                <a:solidFill>
                  <a:srgbClr val="259925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plt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사다리꼴 24"/>
          <p:cNvSpPr/>
          <p:nvPr/>
        </p:nvSpPr>
        <p:spPr>
          <a:xfrm rot="10800000">
            <a:off x="202778" y="277854"/>
            <a:ext cx="393717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3967470" cy="381262"/>
            <a:chOff x="202779" y="447056"/>
            <a:chExt cx="3967470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3693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matplotlib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의 </a:t>
              </a:r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pyplot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모듈 불어오기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matplotlib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라이브러리 사용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5CE8B9C-7A0A-D531-8CE0-C321A4BB5A29}"/>
              </a:ext>
            </a:extLst>
          </p:cNvPr>
          <p:cNvSpPr/>
          <p:nvPr/>
        </p:nvSpPr>
        <p:spPr>
          <a:xfrm>
            <a:off x="539750" y="1221736"/>
            <a:ext cx="5637402" cy="573552"/>
          </a:xfrm>
          <a:prstGeom prst="roundRect">
            <a:avLst/>
          </a:prstGeom>
          <a:solidFill>
            <a:srgbClr val="F7F7F7"/>
          </a:solidFill>
          <a:ln w="254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>
                <a:solidFill>
                  <a:srgbClr val="259925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matplotlib.pyplot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D8F8971-BB06-1E69-E5AB-D5AF1A18CA13}"/>
              </a:ext>
            </a:extLst>
          </p:cNvPr>
          <p:cNvSpPr/>
          <p:nvPr/>
        </p:nvSpPr>
        <p:spPr>
          <a:xfrm>
            <a:off x="539750" y="1998198"/>
            <a:ext cx="5637402" cy="573552"/>
          </a:xfrm>
          <a:prstGeom prst="roundRect">
            <a:avLst/>
          </a:prstGeom>
          <a:solidFill>
            <a:srgbClr val="F7F7F7"/>
          </a:solidFill>
          <a:ln w="25400"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259925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matplotlib</a:t>
            </a:r>
            <a:r>
              <a:rPr lang="en-US" altLang="ko-KR" sz="1400" dirty="0">
                <a:solidFill>
                  <a:srgbClr val="259925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pyplot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6EB888-D5C2-D6A9-F398-344B96D28DF1}"/>
              </a:ext>
            </a:extLst>
          </p:cNvPr>
          <p:cNvGrpSpPr/>
          <p:nvPr/>
        </p:nvGrpSpPr>
        <p:grpSpPr>
          <a:xfrm>
            <a:off x="202779" y="2856594"/>
            <a:ext cx="7657583" cy="381262"/>
            <a:chOff x="202779" y="447056"/>
            <a:chExt cx="7657583" cy="381262"/>
          </a:xfrm>
        </p:grpSpPr>
        <p:pic>
          <p:nvPicPr>
            <p:cNvPr id="8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FEEFA333-3E6B-9292-B220-B963FA9B3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3DF259-FA29-F7D0-17C7-43B3D6CB7055}"/>
                </a:ext>
              </a:extLst>
            </p:cNvPr>
            <p:cNvSpPr txBox="1"/>
            <p:nvPr/>
          </p:nvSpPr>
          <p:spPr>
            <a:xfrm>
              <a:off x="476609" y="458986"/>
              <a:ext cx="7383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matplotlib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라이브러리의 </a:t>
              </a:r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pyplot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모듈을 ‘</a:t>
              </a:r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plt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’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라는 별명으로 부르기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(alias)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667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나사렛">
      <a:dk1>
        <a:sysClr val="windowText" lastClr="000000"/>
      </a:dk1>
      <a:lt1>
        <a:sysClr val="window" lastClr="FFFFFF"/>
      </a:lt1>
      <a:dk2>
        <a:srgbClr val="081940"/>
      </a:dk2>
      <a:lt2>
        <a:srgbClr val="B2B2B2"/>
      </a:lt2>
      <a:accent1>
        <a:srgbClr val="3E94EC"/>
      </a:accent1>
      <a:accent2>
        <a:srgbClr val="334587"/>
      </a:accent2>
      <a:accent3>
        <a:srgbClr val="45C3FB"/>
      </a:accent3>
      <a:accent4>
        <a:srgbClr val="396CA5"/>
      </a:accent4>
      <a:accent5>
        <a:srgbClr val="5B9BD5"/>
      </a:accent5>
      <a:accent6>
        <a:srgbClr val="FFD500"/>
      </a:accent6>
      <a:hlink>
        <a:srgbClr val="0563C1"/>
      </a:hlink>
      <a:folHlink>
        <a:srgbClr val="954F72"/>
      </a:folHlink>
    </a:clrScheme>
    <a:fontScheme name="Tmon몬소리">
      <a:majorFont>
        <a:latin typeface="Tmon몬소리 Black"/>
        <a:ea typeface="Tmon몬소리 Black"/>
        <a:cs typeface=""/>
      </a:majorFont>
      <a:minorFont>
        <a:latin typeface="나눔스퀘어 Bol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711</Words>
  <Application>Microsoft Office PowerPoint</Application>
  <PresentationFormat>화면 슬라이드 쇼(16:9)</PresentationFormat>
  <Paragraphs>111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나눔스퀘어 ExtraBold</vt:lpstr>
      <vt:lpstr>나눔스퀘어 Bold</vt:lpstr>
      <vt:lpstr>Rix열정도</vt:lpstr>
      <vt:lpstr>LAB디지털</vt:lpstr>
      <vt:lpstr>Tmon몬소리 Black</vt:lpstr>
      <vt:lpstr>Consolas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casiopea09@naver.com</dc:creator>
  <cp:lastModifiedBy>김보배</cp:lastModifiedBy>
  <cp:revision>63</cp:revision>
  <dcterms:created xsi:type="dcterms:W3CDTF">2023-02-01T00:42:40Z</dcterms:created>
  <dcterms:modified xsi:type="dcterms:W3CDTF">2024-08-28T02:08:39Z</dcterms:modified>
</cp:coreProperties>
</file>